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3"/>
  </p:notesMasterIdLst>
  <p:sldIdLst>
    <p:sldId id="264" r:id="rId5"/>
    <p:sldId id="265" r:id="rId6"/>
    <p:sldId id="266" r:id="rId7"/>
    <p:sldId id="267" r:id="rId8"/>
    <p:sldId id="268" r:id="rId9"/>
    <p:sldId id="269" r:id="rId10"/>
    <p:sldId id="271" r:id="rId11"/>
    <p:sldId id="272" r:id="rId12"/>
    <p:sldId id="278" r:id="rId13"/>
    <p:sldId id="273" r:id="rId14"/>
    <p:sldId id="279" r:id="rId15"/>
    <p:sldId id="274" r:id="rId16"/>
    <p:sldId id="280" r:id="rId17"/>
    <p:sldId id="275" r:id="rId18"/>
    <p:sldId id="281" r:id="rId19"/>
    <p:sldId id="276" r:id="rId20"/>
    <p:sldId id="282" r:id="rId21"/>
    <p:sldId id="27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eg>
</file>

<file path=ppt/media/image2.jpeg>
</file>

<file path=ppt/media/image3.pn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6/3/2022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6/3/2022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184701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6/3/2022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588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6/3/2022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6973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6/3/2022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0058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6/3/2022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2073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6/3/2022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3587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6/3/2022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7532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6/3/2022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3216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6/3/2022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99103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6/3/2022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flower illustrations">
            <a:extLst>
              <a:ext uri="{FF2B5EF4-FFF2-40B4-BE49-F238E27FC236}">
                <a16:creationId xmlns:a16="http://schemas.microsoft.com/office/drawing/2014/main" id="{46768272-0F6A-4E58-A45C-F10D015D895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839"/>
            <a:ext cx="12191980" cy="6858000"/>
          </a:xfrm>
          <a:prstGeom prst="rect">
            <a:avLst/>
          </a:prstGeom>
        </p:spPr>
      </p:pic>
      <p:sp useBgFill="1">
        <p:nvSpPr>
          <p:cNvPr id="73" name="Rectangle 72">
            <a:extLst>
              <a:ext uri="{FF2B5EF4-FFF2-40B4-BE49-F238E27FC236}">
                <a16:creationId xmlns:a16="http://schemas.microsoft.com/office/drawing/2014/main" id="{BF9FFE17-DE95-4821-ACC1-B90C95449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5" name="Rectangle 74">
            <a:extLst>
              <a:ext uri="{FF2B5EF4-FFF2-40B4-BE49-F238E27FC236}">
                <a16:creationId xmlns:a16="http://schemas.microsoft.com/office/drawing/2014/main" id="{03CF76AF-FF72-4430-A772-058403290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447800" y="2019320"/>
            <a:ext cx="9296400" cy="2481575"/>
          </a:xfrm>
        </p:spPr>
        <p:txBody>
          <a:bodyPr>
            <a:normAutofit fontScale="90000"/>
          </a:bodyPr>
          <a:lstStyle/>
          <a:p>
            <a:r>
              <a:rPr lang="en-US" sz="6800" b="1" u="sng" dirty="0"/>
              <a:t>Environmental disaster monitoring in HSR-IoT</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771130" y="4500896"/>
            <a:ext cx="8652788" cy="945490"/>
          </a:xfrm>
        </p:spPr>
        <p:txBody>
          <a:bodyPr>
            <a:normAutofit fontScale="62500" lnSpcReduction="20000"/>
          </a:bodyPr>
          <a:lstStyle/>
          <a:p>
            <a:pPr>
              <a:spcAft>
                <a:spcPts val="600"/>
              </a:spcAft>
            </a:pPr>
            <a:r>
              <a:rPr lang="en-US" sz="1800" dirty="0"/>
              <a:t>Sohon Kumar Das (A91404819011)</a:t>
            </a:r>
          </a:p>
          <a:p>
            <a:pPr>
              <a:spcAft>
                <a:spcPts val="600"/>
              </a:spcAft>
            </a:pPr>
            <a:r>
              <a:rPr lang="en-US" sz="1800" dirty="0"/>
              <a:t>BCA “A”</a:t>
            </a:r>
          </a:p>
          <a:p>
            <a:pPr>
              <a:spcAft>
                <a:spcPts val="600"/>
              </a:spcAft>
            </a:pPr>
            <a:r>
              <a:rPr lang="en-US" sz="1800" dirty="0"/>
              <a:t>6</a:t>
            </a:r>
            <a:r>
              <a:rPr lang="en-US" sz="1800" baseline="30000" dirty="0"/>
              <a:t>th</a:t>
            </a:r>
            <a:r>
              <a:rPr lang="en-US" sz="1800" dirty="0"/>
              <a:t> Sem</a:t>
            </a:r>
          </a:p>
          <a:p>
            <a:pPr>
              <a:spcAft>
                <a:spcPts val="600"/>
              </a:spcAft>
            </a:pPr>
            <a:r>
              <a:rPr lang="en-US" sz="1800" dirty="0"/>
              <a:t>Dr. Abhijit Paul</a:t>
            </a:r>
          </a:p>
        </p:txBody>
      </p:sp>
      <p:sp>
        <p:nvSpPr>
          <p:cNvPr id="77" name="Rectangle 76">
            <a:extLst>
              <a:ext uri="{FF2B5EF4-FFF2-40B4-BE49-F238E27FC236}">
                <a16:creationId xmlns:a16="http://schemas.microsoft.com/office/drawing/2014/main" id="{0B1C8180-2FDD-4202-8C45-4057CB1AB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9" name="Straight Connector 78">
            <a:extLst>
              <a:ext uri="{FF2B5EF4-FFF2-40B4-BE49-F238E27FC236}">
                <a16:creationId xmlns:a16="http://schemas.microsoft.com/office/drawing/2014/main" id="{D6E86CC6-13EA-4A88-86AD-CF27BF52CC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F80B441-4F7D-4B40-8A13-FED03A1F3A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70C7FD1A-44B1-4E4C-B0C9-A8103DCCDC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2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175B8-0008-4BE1-4894-96DD0C0571D2}"/>
              </a:ext>
            </a:extLst>
          </p:cNvPr>
          <p:cNvSpPr>
            <a:spLocks noGrp="1"/>
          </p:cNvSpPr>
          <p:nvPr>
            <p:ph type="title"/>
          </p:nvPr>
        </p:nvSpPr>
        <p:spPr>
          <a:xfrm>
            <a:off x="636494" y="642594"/>
            <a:ext cx="10901082" cy="1371600"/>
          </a:xfrm>
        </p:spPr>
        <p:txBody>
          <a:bodyPr>
            <a:normAutofit/>
          </a:bodyPr>
          <a:lstStyle/>
          <a:p>
            <a:r>
              <a:rPr lang="en-US" b="1" u="sng" dirty="0"/>
              <a:t>Disaster Management System for Temperature</a:t>
            </a:r>
            <a:endParaRPr lang="en-IN" b="1" u="sng" dirty="0"/>
          </a:p>
        </p:txBody>
      </p:sp>
      <p:pic>
        <p:nvPicPr>
          <p:cNvPr id="5" name="Content Placeholder 4">
            <a:extLst>
              <a:ext uri="{FF2B5EF4-FFF2-40B4-BE49-F238E27FC236}">
                <a16:creationId xmlns:a16="http://schemas.microsoft.com/office/drawing/2014/main" id="{A8B72ADE-809B-DEC1-3AAE-E397B82F7F47}"/>
              </a:ext>
            </a:extLst>
          </p:cNvPr>
          <p:cNvPicPr>
            <a:picLocks noGrp="1" noChangeAspect="1"/>
          </p:cNvPicPr>
          <p:nvPr>
            <p:ph idx="1"/>
          </p:nvPr>
        </p:nvPicPr>
        <p:blipFill>
          <a:blip r:embed="rId2"/>
          <a:stretch>
            <a:fillRect/>
          </a:stretch>
        </p:blipFill>
        <p:spPr>
          <a:xfrm>
            <a:off x="3024613" y="2014194"/>
            <a:ext cx="6142774" cy="4293169"/>
          </a:xfrm>
        </p:spPr>
      </p:pic>
    </p:spTree>
    <p:extLst>
      <p:ext uri="{BB962C8B-B14F-4D97-AF65-F5344CB8AC3E}">
        <p14:creationId xmlns:p14="http://schemas.microsoft.com/office/powerpoint/2010/main" val="6913785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434F9-DC82-70D3-1531-5DD4044D3777}"/>
              </a:ext>
            </a:extLst>
          </p:cNvPr>
          <p:cNvSpPr>
            <a:spLocks noGrp="1"/>
          </p:cNvSpPr>
          <p:nvPr>
            <p:ph type="title"/>
          </p:nvPr>
        </p:nvSpPr>
        <p:spPr/>
        <p:txBody>
          <a:bodyPr/>
          <a:lstStyle/>
          <a:p>
            <a:r>
              <a:rPr lang="en-US" b="1" u="sng" dirty="0"/>
              <a:t>Tools Used:-</a:t>
            </a:r>
            <a:endParaRPr lang="en-IN" b="1" u="sng" dirty="0"/>
          </a:p>
        </p:txBody>
      </p:sp>
      <p:sp>
        <p:nvSpPr>
          <p:cNvPr id="3" name="Content Placeholder 2">
            <a:extLst>
              <a:ext uri="{FF2B5EF4-FFF2-40B4-BE49-F238E27FC236}">
                <a16:creationId xmlns:a16="http://schemas.microsoft.com/office/drawing/2014/main" id="{0E869D19-514C-CC73-AC90-F33E256669A4}"/>
              </a:ext>
            </a:extLst>
          </p:cNvPr>
          <p:cNvSpPr>
            <a:spLocks noGrp="1"/>
          </p:cNvSpPr>
          <p:nvPr>
            <p:ph idx="1"/>
          </p:nvPr>
        </p:nvSpPr>
        <p:spPr/>
        <p:txBody>
          <a:bodyPr/>
          <a:lstStyle/>
          <a:p>
            <a:r>
              <a:rPr lang="en-US" dirty="0"/>
              <a:t>Arduino Uno R3</a:t>
            </a:r>
          </a:p>
          <a:p>
            <a:r>
              <a:rPr lang="en-US" dirty="0"/>
              <a:t>LM35</a:t>
            </a:r>
          </a:p>
          <a:p>
            <a:r>
              <a:rPr lang="en-US" dirty="0"/>
              <a:t>Ground</a:t>
            </a:r>
          </a:p>
          <a:p>
            <a:r>
              <a:rPr lang="en-US" dirty="0"/>
              <a:t>Virtual Terminal</a:t>
            </a:r>
            <a:endParaRPr lang="en-IN" dirty="0"/>
          </a:p>
        </p:txBody>
      </p:sp>
    </p:spTree>
    <p:extLst>
      <p:ext uri="{BB962C8B-B14F-4D97-AF65-F5344CB8AC3E}">
        <p14:creationId xmlns:p14="http://schemas.microsoft.com/office/powerpoint/2010/main" val="2849784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FBE8A-D5D6-5E49-80DE-0A44BF3E5D66}"/>
              </a:ext>
            </a:extLst>
          </p:cNvPr>
          <p:cNvSpPr>
            <a:spLocks noGrp="1"/>
          </p:cNvSpPr>
          <p:nvPr>
            <p:ph type="title"/>
          </p:nvPr>
        </p:nvSpPr>
        <p:spPr>
          <a:xfrm>
            <a:off x="753035" y="642594"/>
            <a:ext cx="10659036" cy="1371600"/>
          </a:xfrm>
        </p:spPr>
        <p:txBody>
          <a:bodyPr/>
          <a:lstStyle/>
          <a:p>
            <a:r>
              <a:rPr lang="en-US" b="1" u="sng" dirty="0"/>
              <a:t>Disaster Management System for Earthquake</a:t>
            </a:r>
            <a:endParaRPr lang="en-IN" b="1" u="sng" dirty="0"/>
          </a:p>
        </p:txBody>
      </p:sp>
      <p:pic>
        <p:nvPicPr>
          <p:cNvPr id="5" name="Content Placeholder 4">
            <a:extLst>
              <a:ext uri="{FF2B5EF4-FFF2-40B4-BE49-F238E27FC236}">
                <a16:creationId xmlns:a16="http://schemas.microsoft.com/office/drawing/2014/main" id="{F8DA13C6-6673-5B1D-9461-A486FCD8EF3C}"/>
              </a:ext>
            </a:extLst>
          </p:cNvPr>
          <p:cNvPicPr>
            <a:picLocks noGrp="1" noChangeAspect="1"/>
          </p:cNvPicPr>
          <p:nvPr>
            <p:ph idx="1"/>
          </p:nvPr>
        </p:nvPicPr>
        <p:blipFill>
          <a:blip r:embed="rId2"/>
          <a:stretch>
            <a:fillRect/>
          </a:stretch>
        </p:blipFill>
        <p:spPr>
          <a:xfrm>
            <a:off x="3010059" y="2014194"/>
            <a:ext cx="6171882" cy="4287994"/>
          </a:xfrm>
        </p:spPr>
      </p:pic>
    </p:spTree>
    <p:extLst>
      <p:ext uri="{BB962C8B-B14F-4D97-AF65-F5344CB8AC3E}">
        <p14:creationId xmlns:p14="http://schemas.microsoft.com/office/powerpoint/2010/main" val="4199534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2C59E-E059-2695-853C-7ACF6E3D1A7D}"/>
              </a:ext>
            </a:extLst>
          </p:cNvPr>
          <p:cNvSpPr>
            <a:spLocks noGrp="1"/>
          </p:cNvSpPr>
          <p:nvPr>
            <p:ph type="title"/>
          </p:nvPr>
        </p:nvSpPr>
        <p:spPr/>
        <p:txBody>
          <a:bodyPr/>
          <a:lstStyle/>
          <a:p>
            <a:r>
              <a:rPr lang="en-US" b="1" u="sng" dirty="0"/>
              <a:t>Tools Used:-</a:t>
            </a:r>
            <a:endParaRPr lang="en-IN" b="1" u="sng" dirty="0"/>
          </a:p>
        </p:txBody>
      </p:sp>
      <p:sp>
        <p:nvSpPr>
          <p:cNvPr id="3" name="Content Placeholder 2">
            <a:extLst>
              <a:ext uri="{FF2B5EF4-FFF2-40B4-BE49-F238E27FC236}">
                <a16:creationId xmlns:a16="http://schemas.microsoft.com/office/drawing/2014/main" id="{75343AD7-3C89-5F67-8DB6-2AFF07755113}"/>
              </a:ext>
            </a:extLst>
          </p:cNvPr>
          <p:cNvSpPr>
            <a:spLocks noGrp="1"/>
          </p:cNvSpPr>
          <p:nvPr>
            <p:ph idx="1"/>
          </p:nvPr>
        </p:nvSpPr>
        <p:spPr/>
        <p:txBody>
          <a:bodyPr/>
          <a:lstStyle/>
          <a:p>
            <a:r>
              <a:rPr lang="en-US" dirty="0"/>
              <a:t>Arduino Uno R3</a:t>
            </a:r>
          </a:p>
          <a:p>
            <a:r>
              <a:rPr lang="en-US" dirty="0"/>
              <a:t>Vibration SW 420</a:t>
            </a:r>
          </a:p>
          <a:p>
            <a:r>
              <a:rPr lang="en-US" dirty="0"/>
              <a:t>Power</a:t>
            </a:r>
          </a:p>
          <a:p>
            <a:r>
              <a:rPr lang="en-US" dirty="0"/>
              <a:t>Ground</a:t>
            </a:r>
          </a:p>
          <a:p>
            <a:r>
              <a:rPr lang="en-US" dirty="0"/>
              <a:t>Signal Generator</a:t>
            </a:r>
          </a:p>
          <a:p>
            <a:r>
              <a:rPr lang="en-US" dirty="0"/>
              <a:t>Virtual RS 232</a:t>
            </a:r>
            <a:endParaRPr lang="en-IN" dirty="0"/>
          </a:p>
        </p:txBody>
      </p:sp>
    </p:spTree>
    <p:extLst>
      <p:ext uri="{BB962C8B-B14F-4D97-AF65-F5344CB8AC3E}">
        <p14:creationId xmlns:p14="http://schemas.microsoft.com/office/powerpoint/2010/main" val="3718490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86D9F-CB67-CA21-9C5D-AA4391DB2D79}"/>
              </a:ext>
            </a:extLst>
          </p:cNvPr>
          <p:cNvSpPr>
            <a:spLocks noGrp="1"/>
          </p:cNvSpPr>
          <p:nvPr>
            <p:ph type="title"/>
          </p:nvPr>
        </p:nvSpPr>
        <p:spPr/>
        <p:txBody>
          <a:bodyPr/>
          <a:lstStyle/>
          <a:p>
            <a:r>
              <a:rPr lang="en-US" b="1" u="sng" dirty="0"/>
              <a:t>Disaster Management System for Flood</a:t>
            </a:r>
            <a:endParaRPr lang="en-IN" b="1" u="sng" dirty="0"/>
          </a:p>
        </p:txBody>
      </p:sp>
      <p:pic>
        <p:nvPicPr>
          <p:cNvPr id="5" name="Content Placeholder 4">
            <a:extLst>
              <a:ext uri="{FF2B5EF4-FFF2-40B4-BE49-F238E27FC236}">
                <a16:creationId xmlns:a16="http://schemas.microsoft.com/office/drawing/2014/main" id="{59307B69-5D06-7798-B9D3-54EFCB72C34B}"/>
              </a:ext>
            </a:extLst>
          </p:cNvPr>
          <p:cNvPicPr>
            <a:picLocks noGrp="1" noChangeAspect="1"/>
          </p:cNvPicPr>
          <p:nvPr>
            <p:ph idx="1"/>
          </p:nvPr>
        </p:nvPicPr>
        <p:blipFill>
          <a:blip r:embed="rId2"/>
          <a:stretch>
            <a:fillRect/>
          </a:stretch>
        </p:blipFill>
        <p:spPr>
          <a:xfrm>
            <a:off x="2991730" y="2014194"/>
            <a:ext cx="6208540" cy="4292521"/>
          </a:xfrm>
        </p:spPr>
      </p:pic>
    </p:spTree>
    <p:extLst>
      <p:ext uri="{BB962C8B-B14F-4D97-AF65-F5344CB8AC3E}">
        <p14:creationId xmlns:p14="http://schemas.microsoft.com/office/powerpoint/2010/main" val="36184274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88732-F52F-5927-0AD8-2A6CB677805F}"/>
              </a:ext>
            </a:extLst>
          </p:cNvPr>
          <p:cNvSpPr>
            <a:spLocks noGrp="1"/>
          </p:cNvSpPr>
          <p:nvPr>
            <p:ph type="title"/>
          </p:nvPr>
        </p:nvSpPr>
        <p:spPr/>
        <p:txBody>
          <a:bodyPr/>
          <a:lstStyle/>
          <a:p>
            <a:r>
              <a:rPr lang="en-US" b="1" u="sng" dirty="0"/>
              <a:t>Tools Used:-</a:t>
            </a:r>
            <a:endParaRPr lang="en-IN" b="1" u="sng" dirty="0"/>
          </a:p>
        </p:txBody>
      </p:sp>
      <p:sp>
        <p:nvSpPr>
          <p:cNvPr id="3" name="Content Placeholder 2">
            <a:extLst>
              <a:ext uri="{FF2B5EF4-FFF2-40B4-BE49-F238E27FC236}">
                <a16:creationId xmlns:a16="http://schemas.microsoft.com/office/drawing/2014/main" id="{BB24BDF9-3677-695B-00A8-9F19CC3AC919}"/>
              </a:ext>
            </a:extLst>
          </p:cNvPr>
          <p:cNvSpPr>
            <a:spLocks noGrp="1"/>
          </p:cNvSpPr>
          <p:nvPr>
            <p:ph idx="1"/>
          </p:nvPr>
        </p:nvSpPr>
        <p:spPr/>
        <p:txBody>
          <a:bodyPr>
            <a:normAutofit/>
          </a:bodyPr>
          <a:lstStyle/>
          <a:p>
            <a:r>
              <a:rPr lang="en-IN" dirty="0">
                <a:effectLst/>
                <a:ea typeface="Calibri" panose="020F0502020204030204" pitchFamily="34" charset="0"/>
              </a:rPr>
              <a:t>3214G-1-103E</a:t>
            </a:r>
          </a:p>
          <a:p>
            <a:r>
              <a:rPr lang="en-IN" dirty="0"/>
              <a:t>Arduino Uno R3</a:t>
            </a:r>
          </a:p>
          <a:p>
            <a:r>
              <a:rPr lang="en-IN" dirty="0"/>
              <a:t>Capacitor</a:t>
            </a:r>
          </a:p>
          <a:p>
            <a:r>
              <a:rPr lang="en-IN" dirty="0"/>
              <a:t>Inductor</a:t>
            </a:r>
          </a:p>
          <a:p>
            <a:r>
              <a:rPr lang="en-IN" dirty="0"/>
              <a:t>LM016L</a:t>
            </a:r>
          </a:p>
          <a:p>
            <a:r>
              <a:rPr lang="en-IN" dirty="0"/>
              <a:t>Pot-HG</a:t>
            </a:r>
          </a:p>
          <a:p>
            <a:r>
              <a:rPr lang="en-IN" dirty="0"/>
              <a:t>Water Sensor</a:t>
            </a:r>
          </a:p>
          <a:p>
            <a:r>
              <a:rPr lang="en-IN" dirty="0"/>
              <a:t>Power</a:t>
            </a:r>
          </a:p>
          <a:p>
            <a:r>
              <a:rPr lang="en-IN" dirty="0"/>
              <a:t>Ground</a:t>
            </a:r>
          </a:p>
        </p:txBody>
      </p:sp>
    </p:spTree>
    <p:extLst>
      <p:ext uri="{BB962C8B-B14F-4D97-AF65-F5344CB8AC3E}">
        <p14:creationId xmlns:p14="http://schemas.microsoft.com/office/powerpoint/2010/main" val="23086231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CA9CB-AE20-738C-618E-0631DD6A0806}"/>
              </a:ext>
            </a:extLst>
          </p:cNvPr>
          <p:cNvSpPr>
            <a:spLocks noGrp="1"/>
          </p:cNvSpPr>
          <p:nvPr>
            <p:ph type="title"/>
          </p:nvPr>
        </p:nvSpPr>
        <p:spPr>
          <a:xfrm>
            <a:off x="986118" y="642594"/>
            <a:ext cx="10183906" cy="1371600"/>
          </a:xfrm>
        </p:spPr>
        <p:txBody>
          <a:bodyPr/>
          <a:lstStyle/>
          <a:p>
            <a:r>
              <a:rPr lang="en-US" b="1" u="sng" dirty="0"/>
              <a:t>Disaster Management System for Landslide</a:t>
            </a:r>
            <a:endParaRPr lang="en-IN" b="1" u="sng" dirty="0"/>
          </a:p>
        </p:txBody>
      </p:sp>
      <p:pic>
        <p:nvPicPr>
          <p:cNvPr id="5" name="Content Placeholder 4">
            <a:extLst>
              <a:ext uri="{FF2B5EF4-FFF2-40B4-BE49-F238E27FC236}">
                <a16:creationId xmlns:a16="http://schemas.microsoft.com/office/drawing/2014/main" id="{368E95F0-22BC-8F8F-44B2-4427B3650B98}"/>
              </a:ext>
            </a:extLst>
          </p:cNvPr>
          <p:cNvPicPr>
            <a:picLocks noGrp="1" noChangeAspect="1"/>
          </p:cNvPicPr>
          <p:nvPr>
            <p:ph idx="1"/>
          </p:nvPr>
        </p:nvPicPr>
        <p:blipFill>
          <a:blip r:embed="rId2"/>
          <a:stretch>
            <a:fillRect/>
          </a:stretch>
        </p:blipFill>
        <p:spPr>
          <a:xfrm>
            <a:off x="3038060" y="2014194"/>
            <a:ext cx="6115880" cy="4274372"/>
          </a:xfrm>
        </p:spPr>
      </p:pic>
    </p:spTree>
    <p:extLst>
      <p:ext uri="{BB962C8B-B14F-4D97-AF65-F5344CB8AC3E}">
        <p14:creationId xmlns:p14="http://schemas.microsoft.com/office/powerpoint/2010/main" val="3373027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D63D7-3EBB-AEBC-2EC3-02326195375A}"/>
              </a:ext>
            </a:extLst>
          </p:cNvPr>
          <p:cNvSpPr>
            <a:spLocks noGrp="1"/>
          </p:cNvSpPr>
          <p:nvPr>
            <p:ph type="title"/>
          </p:nvPr>
        </p:nvSpPr>
        <p:spPr/>
        <p:txBody>
          <a:bodyPr/>
          <a:lstStyle/>
          <a:p>
            <a:r>
              <a:rPr lang="en-US" b="1" u="sng" dirty="0"/>
              <a:t>Tools Used:-</a:t>
            </a:r>
            <a:endParaRPr lang="en-IN" b="1" u="sng" dirty="0"/>
          </a:p>
        </p:txBody>
      </p:sp>
      <p:sp>
        <p:nvSpPr>
          <p:cNvPr id="3" name="Content Placeholder 2">
            <a:extLst>
              <a:ext uri="{FF2B5EF4-FFF2-40B4-BE49-F238E27FC236}">
                <a16:creationId xmlns:a16="http://schemas.microsoft.com/office/drawing/2014/main" id="{D524B323-B5C6-48FA-22C0-0D9EB56F8784}"/>
              </a:ext>
            </a:extLst>
          </p:cNvPr>
          <p:cNvSpPr>
            <a:spLocks noGrp="1"/>
          </p:cNvSpPr>
          <p:nvPr>
            <p:ph idx="1"/>
          </p:nvPr>
        </p:nvSpPr>
        <p:spPr/>
        <p:txBody>
          <a:bodyPr>
            <a:normAutofit/>
          </a:bodyPr>
          <a:lstStyle/>
          <a:p>
            <a:r>
              <a:rPr lang="en-US" dirty="0"/>
              <a:t>Arduino Uno R3</a:t>
            </a:r>
          </a:p>
          <a:p>
            <a:r>
              <a:rPr lang="en-US" dirty="0"/>
              <a:t>Soil Moisture Sensor</a:t>
            </a:r>
          </a:p>
          <a:p>
            <a:r>
              <a:rPr lang="en-US" dirty="0"/>
              <a:t>LM044L</a:t>
            </a:r>
          </a:p>
          <a:p>
            <a:r>
              <a:rPr lang="en-US" dirty="0"/>
              <a:t>1210-271K</a:t>
            </a:r>
          </a:p>
          <a:p>
            <a:r>
              <a:rPr lang="en-US" dirty="0"/>
              <a:t>3005P-1-102</a:t>
            </a:r>
          </a:p>
          <a:p>
            <a:r>
              <a:rPr lang="en-IN" dirty="0">
                <a:effectLst/>
                <a:ea typeface="Calibri" panose="020F0502020204030204" pitchFamily="34" charset="0"/>
              </a:rPr>
              <a:t>A700V107M002ATE028</a:t>
            </a:r>
            <a:endParaRPr lang="en-US" dirty="0">
              <a:effectLst/>
              <a:ea typeface="Calibri" panose="020F0502020204030204" pitchFamily="34" charset="0"/>
            </a:endParaRPr>
          </a:p>
          <a:p>
            <a:r>
              <a:rPr lang="en-US" dirty="0"/>
              <a:t>Pot-HG</a:t>
            </a:r>
          </a:p>
          <a:p>
            <a:r>
              <a:rPr lang="en-US" dirty="0"/>
              <a:t>Power</a:t>
            </a:r>
          </a:p>
          <a:p>
            <a:r>
              <a:rPr lang="en-US" dirty="0"/>
              <a:t>Ground</a:t>
            </a:r>
            <a:endParaRPr lang="en-IN" dirty="0"/>
          </a:p>
        </p:txBody>
      </p:sp>
    </p:spTree>
    <p:extLst>
      <p:ext uri="{BB962C8B-B14F-4D97-AF65-F5344CB8AC3E}">
        <p14:creationId xmlns:p14="http://schemas.microsoft.com/office/powerpoint/2010/main" val="20385401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C2197-08A6-1587-56C4-37B3B4D69E01}"/>
              </a:ext>
            </a:extLst>
          </p:cNvPr>
          <p:cNvSpPr>
            <a:spLocks noGrp="1"/>
          </p:cNvSpPr>
          <p:nvPr>
            <p:ph type="title"/>
          </p:nvPr>
        </p:nvSpPr>
        <p:spPr/>
        <p:txBody>
          <a:bodyPr/>
          <a:lstStyle/>
          <a:p>
            <a:pPr algn="ctr"/>
            <a:r>
              <a:rPr lang="en-US" b="1" u="sng" dirty="0"/>
              <a:t>Conclusion</a:t>
            </a:r>
            <a:endParaRPr lang="en-IN" b="1" u="sng" dirty="0"/>
          </a:p>
        </p:txBody>
      </p:sp>
      <p:sp>
        <p:nvSpPr>
          <p:cNvPr id="3" name="Content Placeholder 2">
            <a:extLst>
              <a:ext uri="{FF2B5EF4-FFF2-40B4-BE49-F238E27FC236}">
                <a16:creationId xmlns:a16="http://schemas.microsoft.com/office/drawing/2014/main" id="{B4696F76-351F-E73C-DAF1-97B2EB8AA1C4}"/>
              </a:ext>
            </a:extLst>
          </p:cNvPr>
          <p:cNvSpPr>
            <a:spLocks noGrp="1"/>
          </p:cNvSpPr>
          <p:nvPr>
            <p:ph idx="1"/>
          </p:nvPr>
        </p:nvSpPr>
        <p:spPr/>
        <p:txBody>
          <a:bodyPr>
            <a:normAutofit/>
          </a:bodyPr>
          <a:lstStyle/>
          <a:p>
            <a:pPr marL="0" indent="0" algn="ctr">
              <a:buNone/>
            </a:pPr>
            <a:r>
              <a:rPr lang="en-US" sz="2400" dirty="0"/>
              <a:t>Wrapping up the presentation, I conclude that those are some of the fundamental disaster signal providers; nonetheless, I'd like to learn more about other disasters for disaster management. Because my project is about disaster management in the HSR-IoT, I limited my research to a few basic disasters. </a:t>
            </a:r>
          </a:p>
          <a:p>
            <a:pPr marL="0" indent="0" algn="ctr">
              <a:buNone/>
            </a:pPr>
            <a:r>
              <a:rPr lang="en-US" sz="2400" dirty="0"/>
              <a:t>For my future scope, I'll find more about other disasters.</a:t>
            </a:r>
            <a:endParaRPr lang="en-IN" sz="2400" dirty="0"/>
          </a:p>
        </p:txBody>
      </p:sp>
    </p:spTree>
    <p:extLst>
      <p:ext uri="{BB962C8B-B14F-4D97-AF65-F5344CB8AC3E}">
        <p14:creationId xmlns:p14="http://schemas.microsoft.com/office/powerpoint/2010/main" val="1885187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4472C-15C7-5058-07B7-C1D6DF1FAA89}"/>
              </a:ext>
            </a:extLst>
          </p:cNvPr>
          <p:cNvSpPr>
            <a:spLocks noGrp="1"/>
          </p:cNvSpPr>
          <p:nvPr>
            <p:ph type="title"/>
          </p:nvPr>
        </p:nvSpPr>
        <p:spPr/>
        <p:txBody>
          <a:bodyPr/>
          <a:lstStyle/>
          <a:p>
            <a:r>
              <a:rPr lang="en-US" b="1" u="sng" dirty="0"/>
              <a:t>Disaster Management</a:t>
            </a:r>
            <a:endParaRPr lang="en-IN" b="1" u="sng" dirty="0"/>
          </a:p>
        </p:txBody>
      </p:sp>
      <p:sp>
        <p:nvSpPr>
          <p:cNvPr id="3" name="Content Placeholder 2">
            <a:extLst>
              <a:ext uri="{FF2B5EF4-FFF2-40B4-BE49-F238E27FC236}">
                <a16:creationId xmlns:a16="http://schemas.microsoft.com/office/drawing/2014/main" id="{30AFAF4A-53F7-73E5-4028-C8837F9165E0}"/>
              </a:ext>
            </a:extLst>
          </p:cNvPr>
          <p:cNvSpPr>
            <a:spLocks noGrp="1"/>
          </p:cNvSpPr>
          <p:nvPr>
            <p:ph idx="1"/>
          </p:nvPr>
        </p:nvSpPr>
        <p:spPr>
          <a:xfrm>
            <a:off x="1066800" y="2103119"/>
            <a:ext cx="10058400" cy="3983915"/>
          </a:xfrm>
        </p:spPr>
        <p:txBody>
          <a:bodyPr>
            <a:noAutofit/>
          </a:bodyPr>
          <a:lstStyle/>
          <a:p>
            <a:pPr algn="just"/>
            <a:r>
              <a:rPr lang="en-US" sz="1600" i="0" dirty="0">
                <a:solidFill>
                  <a:srgbClr val="000000"/>
                </a:solidFill>
                <a:effectLst/>
              </a:rPr>
              <a:t>Disasters take many shapes. Human-made disasters result from human errors and include industrial explosions or structure failures.</a:t>
            </a:r>
          </a:p>
          <a:p>
            <a:pPr marL="0" indent="0" algn="just">
              <a:buNone/>
            </a:pPr>
            <a:endParaRPr lang="en-US" sz="1600" i="0" dirty="0">
              <a:solidFill>
                <a:srgbClr val="000000"/>
              </a:solidFill>
              <a:effectLst/>
            </a:endParaRPr>
          </a:p>
          <a:p>
            <a:pPr algn="just"/>
            <a:r>
              <a:rPr lang="en-US" sz="1600" i="0" dirty="0">
                <a:solidFill>
                  <a:srgbClr val="000000"/>
                </a:solidFill>
                <a:effectLst/>
              </a:rPr>
              <a:t>Natural disasters result from physical phenomena and include earthquakes and droughts.</a:t>
            </a:r>
          </a:p>
          <a:p>
            <a:pPr marL="0" indent="0" algn="just">
              <a:buNone/>
            </a:pPr>
            <a:endParaRPr lang="en-US" sz="1600" i="0" dirty="0">
              <a:solidFill>
                <a:srgbClr val="000000"/>
              </a:solidFill>
              <a:effectLst/>
            </a:endParaRPr>
          </a:p>
          <a:p>
            <a:pPr algn="just"/>
            <a:r>
              <a:rPr lang="en-US" sz="1600" i="0" dirty="0">
                <a:solidFill>
                  <a:srgbClr val="000000"/>
                </a:solidFill>
                <a:effectLst/>
              </a:rPr>
              <a:t>Disasters classified as complex can include epidemics or armed conflicts.</a:t>
            </a:r>
          </a:p>
          <a:p>
            <a:pPr marL="0" indent="0" algn="just">
              <a:buNone/>
            </a:pPr>
            <a:endParaRPr lang="en-US" sz="1600" i="0" dirty="0">
              <a:solidFill>
                <a:srgbClr val="000000"/>
              </a:solidFill>
              <a:effectLst/>
            </a:endParaRPr>
          </a:p>
          <a:p>
            <a:pPr algn="just"/>
            <a:r>
              <a:rPr lang="en-US" sz="1600" i="0" dirty="0">
                <a:solidFill>
                  <a:srgbClr val="000000"/>
                </a:solidFill>
                <a:effectLst/>
              </a:rPr>
              <a:t>In whatever form, disasters disrupt communities and can take a serious toll on people, property, economies, and the environment.</a:t>
            </a:r>
          </a:p>
          <a:p>
            <a:pPr marL="0" indent="0" algn="just">
              <a:buNone/>
            </a:pPr>
            <a:endParaRPr lang="en-US" sz="1600" i="0" dirty="0">
              <a:solidFill>
                <a:srgbClr val="000000"/>
              </a:solidFill>
              <a:effectLst/>
            </a:endParaRPr>
          </a:p>
          <a:p>
            <a:pPr algn="just"/>
            <a:r>
              <a:rPr lang="en-US" sz="1600" i="0" dirty="0">
                <a:solidFill>
                  <a:srgbClr val="000000"/>
                </a:solidFill>
                <a:effectLst/>
              </a:rPr>
              <a:t>They often stretch a community’s capacity to cope.</a:t>
            </a:r>
            <a:endParaRPr lang="en-IN" sz="1600" dirty="0"/>
          </a:p>
        </p:txBody>
      </p:sp>
    </p:spTree>
    <p:extLst>
      <p:ext uri="{BB962C8B-B14F-4D97-AF65-F5344CB8AC3E}">
        <p14:creationId xmlns:p14="http://schemas.microsoft.com/office/powerpoint/2010/main" val="2754162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E1DA1-91DE-9276-59C6-884BCF3DEC46}"/>
              </a:ext>
            </a:extLst>
          </p:cNvPr>
          <p:cNvSpPr>
            <a:spLocks noGrp="1"/>
          </p:cNvSpPr>
          <p:nvPr>
            <p:ph type="title"/>
          </p:nvPr>
        </p:nvSpPr>
        <p:spPr/>
        <p:txBody>
          <a:bodyPr/>
          <a:lstStyle/>
          <a:p>
            <a:r>
              <a:rPr lang="en-US" b="1" u="sng" dirty="0"/>
              <a:t>Disaster Management</a:t>
            </a:r>
            <a:endParaRPr lang="en-IN" b="1" u="sng" dirty="0"/>
          </a:p>
        </p:txBody>
      </p:sp>
      <p:sp>
        <p:nvSpPr>
          <p:cNvPr id="3" name="Content Placeholder 2">
            <a:extLst>
              <a:ext uri="{FF2B5EF4-FFF2-40B4-BE49-F238E27FC236}">
                <a16:creationId xmlns:a16="http://schemas.microsoft.com/office/drawing/2014/main" id="{C85C2865-0603-DAD8-05D1-864A5B080633}"/>
              </a:ext>
            </a:extLst>
          </p:cNvPr>
          <p:cNvSpPr>
            <a:spLocks noGrp="1"/>
          </p:cNvSpPr>
          <p:nvPr>
            <p:ph idx="1"/>
          </p:nvPr>
        </p:nvSpPr>
        <p:spPr/>
        <p:txBody>
          <a:bodyPr>
            <a:normAutofit/>
          </a:bodyPr>
          <a:lstStyle/>
          <a:p>
            <a:pPr algn="just"/>
            <a:r>
              <a:rPr lang="en-US" sz="1600" b="0" i="0" dirty="0">
                <a:solidFill>
                  <a:srgbClr val="000000"/>
                </a:solidFill>
                <a:effectLst/>
              </a:rPr>
              <a:t>Disaster management is a process of effectively preparing for and responding to disasters.</a:t>
            </a:r>
          </a:p>
          <a:p>
            <a:pPr algn="just"/>
            <a:endParaRPr lang="en-US" sz="1600" dirty="0">
              <a:solidFill>
                <a:srgbClr val="000000"/>
              </a:solidFill>
            </a:endParaRPr>
          </a:p>
          <a:p>
            <a:pPr algn="just"/>
            <a:r>
              <a:rPr lang="en-US" sz="1600" b="0" i="0" dirty="0">
                <a:solidFill>
                  <a:srgbClr val="000000"/>
                </a:solidFill>
                <a:effectLst/>
              </a:rPr>
              <a:t>It involves strategically organizing resources to lessen the harm that disasters cause.</a:t>
            </a:r>
          </a:p>
          <a:p>
            <a:pPr algn="just"/>
            <a:endParaRPr lang="en-US" sz="1600" dirty="0">
              <a:solidFill>
                <a:srgbClr val="000000"/>
              </a:solidFill>
            </a:endParaRPr>
          </a:p>
          <a:p>
            <a:pPr algn="just"/>
            <a:r>
              <a:rPr lang="en-US" sz="1600" b="0" i="0" dirty="0">
                <a:solidFill>
                  <a:srgbClr val="000000"/>
                </a:solidFill>
                <a:effectLst/>
              </a:rPr>
              <a:t>It also involves a systematic approach to managing the responsibilities of disaster prevention, preparedness, response, and recovery.</a:t>
            </a:r>
            <a:endParaRPr lang="en-IN" sz="1600" dirty="0"/>
          </a:p>
        </p:txBody>
      </p:sp>
    </p:spTree>
    <p:extLst>
      <p:ext uri="{BB962C8B-B14F-4D97-AF65-F5344CB8AC3E}">
        <p14:creationId xmlns:p14="http://schemas.microsoft.com/office/powerpoint/2010/main" val="3000380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41689-FB1B-55FF-4330-33DE2BF398F5}"/>
              </a:ext>
            </a:extLst>
          </p:cNvPr>
          <p:cNvSpPr>
            <a:spLocks noGrp="1"/>
          </p:cNvSpPr>
          <p:nvPr>
            <p:ph type="title"/>
          </p:nvPr>
        </p:nvSpPr>
        <p:spPr/>
        <p:txBody>
          <a:bodyPr/>
          <a:lstStyle/>
          <a:p>
            <a:r>
              <a:rPr lang="en-US" b="1" u="sng" dirty="0"/>
              <a:t>Introduction</a:t>
            </a:r>
            <a:endParaRPr lang="en-IN" b="1" u="sng" dirty="0"/>
          </a:p>
        </p:txBody>
      </p:sp>
      <p:sp>
        <p:nvSpPr>
          <p:cNvPr id="3" name="Content Placeholder 2">
            <a:extLst>
              <a:ext uri="{FF2B5EF4-FFF2-40B4-BE49-F238E27FC236}">
                <a16:creationId xmlns:a16="http://schemas.microsoft.com/office/drawing/2014/main" id="{F60CFC0B-753E-E282-F695-A8AC3E56459C}"/>
              </a:ext>
            </a:extLst>
          </p:cNvPr>
          <p:cNvSpPr>
            <a:spLocks noGrp="1"/>
          </p:cNvSpPr>
          <p:nvPr>
            <p:ph idx="1"/>
          </p:nvPr>
        </p:nvSpPr>
        <p:spPr/>
        <p:txBody>
          <a:bodyPr>
            <a:normAutofit/>
          </a:bodyPr>
          <a:lstStyle/>
          <a:p>
            <a:pPr algn="just"/>
            <a:r>
              <a:rPr lang="en-IN" sz="1600" dirty="0">
                <a:effectLst/>
                <a:ea typeface="Calibri" panose="020F0502020204030204" pitchFamily="34" charset="0"/>
              </a:rPr>
              <a:t>The high-speed railway ( HSR ) has emerged as the primary mode of transportation for the development of the world's transportation industry, ushering humanity into a new era as a safe, dependable, fast, comfortable, large carrying capacity, low-carbon, and environmentally friendly mode of transportation.</a:t>
            </a:r>
          </a:p>
          <a:p>
            <a:pPr algn="just"/>
            <a:endParaRPr lang="en-IN" sz="1600" dirty="0"/>
          </a:p>
          <a:p>
            <a:pPr algn="just"/>
            <a:r>
              <a:rPr lang="en-IN" sz="1600" dirty="0">
                <a:effectLst/>
                <a:ea typeface="Calibri" panose="020F0502020204030204" pitchFamily="34" charset="0"/>
              </a:rPr>
              <a:t>Natural disasters such as gales, rainstorms, heavy snow, earthquakes, geology disasters, thunder, and lightning have a low probability but cause considerable damage in the safe functioning of HSR.</a:t>
            </a:r>
            <a:r>
              <a:rPr lang="en-IN" sz="1600" dirty="0">
                <a:effectLst/>
                <a:ea typeface="Calibri" panose="020F0502020204030204" pitchFamily="34" charset="0"/>
                <a:cs typeface="Times New Roman" panose="02020603050405020304" pitchFamily="18" charset="0"/>
              </a:rPr>
              <a:t> </a:t>
            </a:r>
            <a:r>
              <a:rPr lang="en-IN" sz="1600" dirty="0">
                <a:effectLst/>
                <a:ea typeface="Calibri" panose="020F0502020204030204" pitchFamily="34" charset="0"/>
              </a:rPr>
              <a:t>HSR's early warning system for natural disasters requires extensive research to ensure its social and economic viability.</a:t>
            </a:r>
            <a:endParaRPr lang="en-IN" sz="1600" dirty="0"/>
          </a:p>
        </p:txBody>
      </p:sp>
    </p:spTree>
    <p:extLst>
      <p:ext uri="{BB962C8B-B14F-4D97-AF65-F5344CB8AC3E}">
        <p14:creationId xmlns:p14="http://schemas.microsoft.com/office/powerpoint/2010/main" val="14802174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90DD9-EDFB-4842-8626-B0B059DD941C}"/>
              </a:ext>
            </a:extLst>
          </p:cNvPr>
          <p:cNvSpPr>
            <a:spLocks noGrp="1"/>
          </p:cNvSpPr>
          <p:nvPr>
            <p:ph type="title"/>
          </p:nvPr>
        </p:nvSpPr>
        <p:spPr/>
        <p:txBody>
          <a:bodyPr/>
          <a:lstStyle/>
          <a:p>
            <a:r>
              <a:rPr lang="en-US" b="1" u="sng" dirty="0"/>
              <a:t>Role of IoT in HSR</a:t>
            </a:r>
            <a:endParaRPr lang="en-IN" b="1" u="sng" dirty="0"/>
          </a:p>
        </p:txBody>
      </p:sp>
      <p:sp>
        <p:nvSpPr>
          <p:cNvPr id="3" name="Content Placeholder 2">
            <a:extLst>
              <a:ext uri="{FF2B5EF4-FFF2-40B4-BE49-F238E27FC236}">
                <a16:creationId xmlns:a16="http://schemas.microsoft.com/office/drawing/2014/main" id="{8B3BCF1D-8919-8EFA-F179-987B0C75F8F7}"/>
              </a:ext>
            </a:extLst>
          </p:cNvPr>
          <p:cNvSpPr>
            <a:spLocks noGrp="1"/>
          </p:cNvSpPr>
          <p:nvPr>
            <p:ph idx="1"/>
          </p:nvPr>
        </p:nvSpPr>
        <p:spPr/>
        <p:txBody>
          <a:bodyPr>
            <a:normAutofit/>
          </a:bodyPr>
          <a:lstStyle/>
          <a:p>
            <a:pPr marL="0" indent="0" algn="just">
              <a:buNone/>
            </a:pPr>
            <a:r>
              <a:rPr lang="en-IN" sz="1600" dirty="0">
                <a:effectLst/>
                <a:ea typeface="Calibri" panose="020F0502020204030204" pitchFamily="34" charset="0"/>
              </a:rPr>
              <a:t>The HSR IoT is designed to boost industrial efficiency while reducing labour intensity and ensuring operational safety. The following are the functions of HSR IoT:</a:t>
            </a:r>
          </a:p>
          <a:p>
            <a:pPr algn="just"/>
            <a:endParaRPr lang="en-IN" sz="1600" dirty="0">
              <a:effectLst/>
              <a:ea typeface="Calibri" panose="020F0502020204030204" pitchFamily="34" charset="0"/>
            </a:endParaRPr>
          </a:p>
          <a:p>
            <a:pPr algn="just"/>
            <a:r>
              <a:rPr lang="en-IN" sz="1600" dirty="0">
                <a:effectLst/>
                <a:ea typeface="Calibri" panose="020F0502020204030204" pitchFamily="34" charset="0"/>
              </a:rPr>
              <a:t>Transportation safety that is digitalized</a:t>
            </a:r>
          </a:p>
          <a:p>
            <a:pPr algn="just"/>
            <a:endParaRPr lang="en-IN" sz="1600" dirty="0">
              <a:ea typeface="Calibri" panose="020F0502020204030204" pitchFamily="34" charset="0"/>
            </a:endParaRPr>
          </a:p>
          <a:p>
            <a:pPr algn="just"/>
            <a:r>
              <a:rPr lang="en-IN" sz="1600" dirty="0">
                <a:effectLst/>
                <a:ea typeface="Calibri" panose="020F0502020204030204" pitchFamily="34" charset="0"/>
              </a:rPr>
              <a:t>Interconnected Networks</a:t>
            </a:r>
          </a:p>
          <a:p>
            <a:pPr algn="just"/>
            <a:endParaRPr lang="en-IN" sz="1600" dirty="0">
              <a:ea typeface="Calibri" panose="020F0502020204030204" pitchFamily="34" charset="0"/>
            </a:endParaRPr>
          </a:p>
          <a:p>
            <a:pPr algn="just"/>
            <a:r>
              <a:rPr lang="en-IN" sz="1600" dirty="0">
                <a:effectLst/>
                <a:ea typeface="Calibri" panose="020F0502020204030204" pitchFamily="34" charset="0"/>
              </a:rPr>
              <a:t>Services for intelligent operations</a:t>
            </a:r>
          </a:p>
        </p:txBody>
      </p:sp>
    </p:spTree>
    <p:extLst>
      <p:ext uri="{BB962C8B-B14F-4D97-AF65-F5344CB8AC3E}">
        <p14:creationId xmlns:p14="http://schemas.microsoft.com/office/powerpoint/2010/main" val="3667690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C40A8-9E95-4D9D-42E0-89FB6906669D}"/>
              </a:ext>
            </a:extLst>
          </p:cNvPr>
          <p:cNvSpPr>
            <a:spLocks noGrp="1"/>
          </p:cNvSpPr>
          <p:nvPr>
            <p:ph type="title"/>
          </p:nvPr>
        </p:nvSpPr>
        <p:spPr>
          <a:xfrm>
            <a:off x="367552" y="642594"/>
            <a:ext cx="11447929" cy="1371600"/>
          </a:xfrm>
        </p:spPr>
        <p:txBody>
          <a:bodyPr>
            <a:normAutofit/>
          </a:bodyPr>
          <a:lstStyle/>
          <a:p>
            <a:pPr algn="just"/>
            <a:r>
              <a:rPr lang="en-US" b="1" u="sng" dirty="0"/>
              <a:t>Comprehensive Natural Disaster Monitoring System for Safe Operation of HSR</a:t>
            </a:r>
            <a:endParaRPr lang="en-IN" b="1" u="sng" dirty="0"/>
          </a:p>
        </p:txBody>
      </p:sp>
      <p:sp>
        <p:nvSpPr>
          <p:cNvPr id="3" name="Content Placeholder 2">
            <a:extLst>
              <a:ext uri="{FF2B5EF4-FFF2-40B4-BE49-F238E27FC236}">
                <a16:creationId xmlns:a16="http://schemas.microsoft.com/office/drawing/2014/main" id="{BFC4E3DB-C7F2-60B3-8BBA-54F98A7F8C94}"/>
              </a:ext>
            </a:extLst>
          </p:cNvPr>
          <p:cNvSpPr>
            <a:spLocks noGrp="1"/>
          </p:cNvSpPr>
          <p:nvPr>
            <p:ph idx="1"/>
          </p:nvPr>
        </p:nvSpPr>
        <p:spPr>
          <a:xfrm>
            <a:off x="1066800" y="2103120"/>
            <a:ext cx="10058400" cy="4112286"/>
          </a:xfrm>
        </p:spPr>
        <p:txBody>
          <a:bodyPr>
            <a:normAutofit lnSpcReduction="10000"/>
          </a:bodyPr>
          <a:lstStyle/>
          <a:p>
            <a:pPr algn="just"/>
            <a:r>
              <a:rPr lang="en-IN" sz="1600" dirty="0">
                <a:effectLst/>
                <a:ea typeface="Calibri" panose="020F0502020204030204" pitchFamily="34" charset="0"/>
              </a:rPr>
              <a:t>A comprehensive natural disaster monitoring system for safe HSR operation should be built to prevent possible natural catastrophes (such as wind, rain, lightning, temperature, debris flow, earthquake, and others) from affecting the normal operation of the HSR.</a:t>
            </a:r>
          </a:p>
          <a:p>
            <a:pPr algn="just"/>
            <a:endParaRPr lang="en-IN" sz="1600" dirty="0"/>
          </a:p>
          <a:p>
            <a:pPr algn="just"/>
            <a:r>
              <a:rPr lang="en-IN" sz="1600" dirty="0">
                <a:effectLst/>
                <a:ea typeface="Calibri" panose="020F0502020204030204" pitchFamily="34" charset="0"/>
              </a:rPr>
              <a:t>Wind, rain, lightning, temperature, geological disasters, earthquakes, and other natural calamities all have early warning systems.</a:t>
            </a:r>
          </a:p>
          <a:p>
            <a:pPr algn="just"/>
            <a:endParaRPr lang="en-IN" sz="1600" dirty="0">
              <a:ea typeface="Calibri" panose="020F0502020204030204" pitchFamily="34" charset="0"/>
            </a:endParaRPr>
          </a:p>
          <a:p>
            <a:pPr algn="just"/>
            <a:r>
              <a:rPr lang="en-IN" sz="1600" dirty="0">
                <a:effectLst/>
                <a:ea typeface="Calibri" panose="020F0502020204030204" pitchFamily="34" charset="0"/>
              </a:rPr>
              <a:t>On-site monitoring sites along, an early warning unit, an early warning centre, and the related system interface make up HSR's natural disaster early warning system.</a:t>
            </a:r>
          </a:p>
          <a:p>
            <a:pPr algn="just"/>
            <a:endParaRPr lang="en-IN" sz="1600" dirty="0">
              <a:ea typeface="Calibri" panose="020F0502020204030204" pitchFamily="34" charset="0"/>
            </a:endParaRPr>
          </a:p>
          <a:p>
            <a:pPr algn="just"/>
            <a:r>
              <a:rPr lang="en-IN" sz="1600" dirty="0">
                <a:effectLst/>
                <a:ea typeface="Calibri" panose="020F0502020204030204" pitchFamily="34" charset="0"/>
              </a:rPr>
              <a:t>It provides real-time monitoring, alarm, and early warning features for natural disasters and emergencies on the HSR, allowing for emergency disaster disposal and catastrophe minimization to avoid subsequent disasters.</a:t>
            </a:r>
          </a:p>
        </p:txBody>
      </p:sp>
    </p:spTree>
    <p:extLst>
      <p:ext uri="{BB962C8B-B14F-4D97-AF65-F5344CB8AC3E}">
        <p14:creationId xmlns:p14="http://schemas.microsoft.com/office/powerpoint/2010/main" val="957342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6B07A-9393-8619-1912-1E0168E2DBF4}"/>
              </a:ext>
            </a:extLst>
          </p:cNvPr>
          <p:cNvSpPr>
            <a:spLocks noGrp="1"/>
          </p:cNvSpPr>
          <p:nvPr>
            <p:ph type="title"/>
          </p:nvPr>
        </p:nvSpPr>
        <p:spPr/>
        <p:txBody>
          <a:bodyPr/>
          <a:lstStyle/>
          <a:p>
            <a:r>
              <a:rPr lang="en-US" b="1" u="sng" dirty="0"/>
              <a:t>Monitoring System</a:t>
            </a:r>
            <a:endParaRPr lang="en-IN" b="1" u="sng" dirty="0"/>
          </a:p>
        </p:txBody>
      </p:sp>
      <p:pic>
        <p:nvPicPr>
          <p:cNvPr id="4" name="Content Placeholder 5">
            <a:extLst>
              <a:ext uri="{FF2B5EF4-FFF2-40B4-BE49-F238E27FC236}">
                <a16:creationId xmlns:a16="http://schemas.microsoft.com/office/drawing/2014/main" id="{42A84D2B-9B31-9CF0-F793-C273395F9A0C}"/>
              </a:ext>
            </a:extLst>
          </p:cNvPr>
          <p:cNvPicPr>
            <a:picLocks noGrp="1" noChangeAspect="1"/>
          </p:cNvPicPr>
          <p:nvPr>
            <p:ph idx="1"/>
          </p:nvPr>
        </p:nvPicPr>
        <p:blipFill>
          <a:blip r:embed="rId2"/>
          <a:srcRect/>
          <a:stretch/>
        </p:blipFill>
        <p:spPr>
          <a:xfrm>
            <a:off x="1066800" y="2603928"/>
            <a:ext cx="10058400" cy="2848707"/>
          </a:xfrm>
        </p:spPr>
      </p:pic>
    </p:spTree>
    <p:extLst>
      <p:ext uri="{BB962C8B-B14F-4D97-AF65-F5344CB8AC3E}">
        <p14:creationId xmlns:p14="http://schemas.microsoft.com/office/powerpoint/2010/main" val="3715867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60B1C-E90D-1F46-B50C-28EAE75218AE}"/>
              </a:ext>
            </a:extLst>
          </p:cNvPr>
          <p:cNvSpPr>
            <a:spLocks noGrp="1"/>
          </p:cNvSpPr>
          <p:nvPr>
            <p:ph type="title"/>
          </p:nvPr>
        </p:nvSpPr>
        <p:spPr/>
        <p:txBody>
          <a:bodyPr/>
          <a:lstStyle/>
          <a:p>
            <a:r>
              <a:rPr lang="en-US" b="1" u="sng" dirty="0"/>
              <a:t>Disaster Management System for Rainfall</a:t>
            </a:r>
            <a:endParaRPr lang="en-IN" b="1" u="sng" dirty="0"/>
          </a:p>
        </p:txBody>
      </p:sp>
      <p:pic>
        <p:nvPicPr>
          <p:cNvPr id="5" name="Content Placeholder 4">
            <a:extLst>
              <a:ext uri="{FF2B5EF4-FFF2-40B4-BE49-F238E27FC236}">
                <a16:creationId xmlns:a16="http://schemas.microsoft.com/office/drawing/2014/main" id="{9B3A3532-EAD9-3870-DF81-A58F9F18003E}"/>
              </a:ext>
            </a:extLst>
          </p:cNvPr>
          <p:cNvPicPr>
            <a:picLocks noGrp="1" noChangeAspect="1"/>
          </p:cNvPicPr>
          <p:nvPr>
            <p:ph idx="1"/>
          </p:nvPr>
        </p:nvPicPr>
        <p:blipFill>
          <a:blip r:embed="rId2"/>
          <a:stretch>
            <a:fillRect/>
          </a:stretch>
        </p:blipFill>
        <p:spPr>
          <a:xfrm>
            <a:off x="2950807" y="2014194"/>
            <a:ext cx="6290386" cy="4375456"/>
          </a:xfrm>
        </p:spPr>
      </p:pic>
    </p:spTree>
    <p:extLst>
      <p:ext uri="{BB962C8B-B14F-4D97-AF65-F5344CB8AC3E}">
        <p14:creationId xmlns:p14="http://schemas.microsoft.com/office/powerpoint/2010/main" val="493628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3518E-A867-976D-4242-56CDAF81DA81}"/>
              </a:ext>
            </a:extLst>
          </p:cNvPr>
          <p:cNvSpPr>
            <a:spLocks noGrp="1"/>
          </p:cNvSpPr>
          <p:nvPr>
            <p:ph type="title"/>
          </p:nvPr>
        </p:nvSpPr>
        <p:spPr/>
        <p:txBody>
          <a:bodyPr/>
          <a:lstStyle/>
          <a:p>
            <a:r>
              <a:rPr lang="en-US" b="1" u="sng" dirty="0"/>
              <a:t>Tools Used:-</a:t>
            </a:r>
            <a:endParaRPr lang="en-IN" b="1" u="sng" dirty="0"/>
          </a:p>
        </p:txBody>
      </p:sp>
      <p:sp>
        <p:nvSpPr>
          <p:cNvPr id="3" name="Content Placeholder 2">
            <a:extLst>
              <a:ext uri="{FF2B5EF4-FFF2-40B4-BE49-F238E27FC236}">
                <a16:creationId xmlns:a16="http://schemas.microsoft.com/office/drawing/2014/main" id="{99F27295-1893-E919-12A6-0807BC25DCEF}"/>
              </a:ext>
            </a:extLst>
          </p:cNvPr>
          <p:cNvSpPr>
            <a:spLocks noGrp="1"/>
          </p:cNvSpPr>
          <p:nvPr>
            <p:ph idx="1"/>
          </p:nvPr>
        </p:nvSpPr>
        <p:spPr/>
        <p:txBody>
          <a:bodyPr/>
          <a:lstStyle/>
          <a:p>
            <a:r>
              <a:rPr lang="en-US" dirty="0" err="1"/>
              <a:t>Simulino</a:t>
            </a:r>
            <a:r>
              <a:rPr lang="en-US" dirty="0"/>
              <a:t> Uno</a:t>
            </a:r>
          </a:p>
          <a:p>
            <a:r>
              <a:rPr lang="en-US" dirty="0"/>
              <a:t>Rain Sensor</a:t>
            </a:r>
          </a:p>
          <a:p>
            <a:r>
              <a:rPr lang="en-US" dirty="0" err="1"/>
              <a:t>Logicstate</a:t>
            </a:r>
            <a:endParaRPr lang="en-US" dirty="0"/>
          </a:p>
          <a:p>
            <a:r>
              <a:rPr lang="en-US" dirty="0"/>
              <a:t>Power</a:t>
            </a:r>
          </a:p>
          <a:p>
            <a:r>
              <a:rPr lang="en-IN" dirty="0"/>
              <a:t>Ground</a:t>
            </a:r>
          </a:p>
          <a:p>
            <a:r>
              <a:rPr lang="en-IN" dirty="0"/>
              <a:t>Virtual Terminal</a:t>
            </a:r>
          </a:p>
        </p:txBody>
      </p:sp>
    </p:spTree>
    <p:extLst>
      <p:ext uri="{BB962C8B-B14F-4D97-AF65-F5344CB8AC3E}">
        <p14:creationId xmlns:p14="http://schemas.microsoft.com/office/powerpoint/2010/main" val="214413572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46BCBFB-BBC7-42F1-95CD-058E172363A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F91CDEB-92ED-41DC-BF33-2916A7687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259D436-C82E-43E0-8A01-53DF9CED60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{08758963-28E2-48F4-8B11-5A61DCBC1B68}tf11531919_win32</Template>
  <TotalTime>131</TotalTime>
  <Words>601</Words>
  <Application>Microsoft Office PowerPoint</Application>
  <PresentationFormat>Widescreen</PresentationFormat>
  <Paragraphs>90</Paragraphs>
  <Slides>18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Avenir Next LT Pro</vt:lpstr>
      <vt:lpstr>Avenir Next LT Pro Light</vt:lpstr>
      <vt:lpstr>Calibri</vt:lpstr>
      <vt:lpstr>Garamond</vt:lpstr>
      <vt:lpstr>SavonVTI</vt:lpstr>
      <vt:lpstr>Environmental disaster monitoring in HSR-IoT</vt:lpstr>
      <vt:lpstr>Disaster Management</vt:lpstr>
      <vt:lpstr>Disaster Management</vt:lpstr>
      <vt:lpstr>Introduction</vt:lpstr>
      <vt:lpstr>Role of IoT in HSR</vt:lpstr>
      <vt:lpstr>Comprehensive Natural Disaster Monitoring System for Safe Operation of HSR</vt:lpstr>
      <vt:lpstr>Monitoring System</vt:lpstr>
      <vt:lpstr>Disaster Management System for Rainfall</vt:lpstr>
      <vt:lpstr>Tools Used:-</vt:lpstr>
      <vt:lpstr>Disaster Management System for Temperature</vt:lpstr>
      <vt:lpstr>Tools Used:-</vt:lpstr>
      <vt:lpstr>Disaster Management System for Earthquake</vt:lpstr>
      <vt:lpstr>Tools Used:-</vt:lpstr>
      <vt:lpstr>Disaster Management System for Flood</vt:lpstr>
      <vt:lpstr>Tools Used:-</vt:lpstr>
      <vt:lpstr>Disaster Management System for Landslide</vt:lpstr>
      <vt:lpstr>Tools Used:-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disaster monitoring in HSR-IoT</dc:title>
  <dc:creator>S K D</dc:creator>
  <cp:lastModifiedBy>S K D</cp:lastModifiedBy>
  <cp:revision>24</cp:revision>
  <dcterms:created xsi:type="dcterms:W3CDTF">2022-06-01T01:44:40Z</dcterms:created>
  <dcterms:modified xsi:type="dcterms:W3CDTF">2022-06-03T02:32:31Z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